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94" autoAdjust="0"/>
  </p:normalViewPr>
  <p:slideViewPr>
    <p:cSldViewPr snapToGrid="0" snapToObjects="1">
      <p:cViewPr varScale="1">
        <p:scale>
          <a:sx n="111" d="100"/>
          <a:sy n="111" d="100"/>
        </p:scale>
        <p:origin x="634" y="7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I’m helping to put together three separate classes, Basic data management and analysis with R, SAS, SPSS. As part of these classes, I need to discuss the history of these programs, because understanding that history will help you better understand the strengths and weaknesses of each statistical package. Here’s a brief history of R.</a:t>
            </a:r>
          </a:p>
          <a:p>
            <a:pPr marL="0" lvl="0" indent="0">
              <a:buNone/>
            </a:pPr>
            <a:endParaRPr/>
          </a:p>
          <a:p>
            <a:pPr marL="0" lvl="0" indent="0">
              <a:buNone/>
            </a:pPr>
            <a:r>
              <a:t>R has its roots in a program called S. S was developed in a time when single letters were in vogue (as in the C programming language).</a:t>
            </a:r>
          </a:p>
          <a:p>
            <a:pPr marL="0" lvl="0" indent="0">
              <a:buNone/>
            </a:pPr>
            <a:endParaRPr/>
          </a:p>
          <a:p>
            <a:pPr marL="0" lvl="0" indent="0">
              <a:buNone/>
            </a:pPr>
            <a:r>
              <a:t>Image source: Amazon</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Soon R eclipsed S+ in popularity. One measure of the breadth of R’s impact was a New York Times article published in 2009.</a:t>
            </a:r>
          </a:p>
          <a:p>
            <a:pPr marL="0" lvl="0" indent="0">
              <a:buNone/>
            </a:pPr>
            <a:endParaRPr/>
          </a:p>
          <a:p>
            <a:pPr marL="0" lvl="0" indent="0">
              <a:buNone/>
            </a:pPr>
            <a:r>
              <a:t>Ashlee Vance. Data Analysts Captivated by R’s Power. The New York Times, 2009-01-06. Available in html format.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There is a non-profit group, the R Foundation for Statistical Computing, that coordinates many of the efforts in the maintenance and development of the R programming language.</a:t>
            </a:r>
          </a:p>
          <a:p>
            <a:pPr marL="0" lvl="0" indent="0">
              <a:buNone/>
            </a:pPr>
            <a:endParaRPr/>
          </a:p>
          <a:p>
            <a:pPr marL="0" lvl="0" indent="0">
              <a:buNone/>
            </a:pPr>
            <a:r>
              <a:t>Note: add image source.</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Several commercial companies have piggybacked on R, including Revolution Analytics, which sells an enhanced version of R with capabilities for handling very large data sets.</a:t>
            </a:r>
          </a:p>
          <a:p>
            <a:pPr marL="0" lvl="0" indent="0">
              <a:buNone/>
            </a:pPr>
            <a:endParaRPr/>
          </a:p>
          <a:p>
            <a:pPr marL="0" lvl="0" indent="0">
              <a:buNone/>
            </a:pPr>
            <a:r>
              <a:t>Image source: Dataversity</a:t>
            </a:r>
          </a:p>
          <a:p>
            <a:pPr marL="0" lvl="0" indent="0">
              <a:buNone/>
            </a:pPr>
            <a:endParaRPr/>
          </a:p>
          <a:p>
            <a:pPr marL="0" lvl="0" indent="0">
              <a:buNone/>
            </a:pPr>
            <a:r>
              <a:t>https://www.dataversity.net/microsoft-set-acquire-revolution-analytics/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One of the most popular features of R is the ease with which outside developers can extend the R language through libraries. Most of these libraries are available for free under and open source license at the Comprehensive R Archive Network.</a:t>
            </a:r>
          </a:p>
          <a:p>
            <a:pPr marL="0" lvl="0" indent="0">
              <a:buNone/>
            </a:pPr>
            <a:endParaRPr/>
          </a:p>
          <a:p>
            <a:pPr marL="0" lvl="0" indent="0">
              <a:buNone/>
            </a:pPr>
            <a:r>
              <a:t>Image source: Comprehensive R Archive Network</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You can also find a major effort to develop freely available libraries for statistical analysis of genetic data through the Bioconductor project.</a:t>
            </a:r>
          </a:p>
          <a:p>
            <a:pPr marL="0" lvl="0" indent="0">
              <a:buNone/>
            </a:pPr>
            <a:endParaRPr/>
          </a:p>
          <a:p>
            <a:pPr marL="0" lvl="0" indent="0">
              <a:buNone/>
            </a:pPr>
            <a:r>
              <a:t>Image source: Bioconductor</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 lot of stand-along programs have leaned heavily on R to provide an interface to run their programs and process their outputs. Notable among these are a series of programs for Bayesian analysis, starting with BUGS. BUGS is an acronym for Bayes Using Gibbs Sampling. While it can be run by itself, it is a lot easier and more convenient to run it from inside R, and most applications of BUGS appear to use R. Other packages, jags (Just Another Gibbls Sampler), and Stan (named after the famous mathematician, Stan Ulam), also rely on R. It is worth noting that these programs are also easily run from Python.</a:t>
            </a:r>
          </a:p>
          <a:p>
            <a:pPr marL="0" lvl="0" indent="0">
              <a:buNone/>
            </a:pPr>
            <a:endParaRPr/>
          </a:p>
          <a:p>
            <a:pPr marL="0" lvl="0" indent="0">
              <a:buNone/>
            </a:pPr>
            <a:r>
              <a:t>Image source: MRC Biostatistics Unit, University of Cambridge</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R is an interactive programming language, but menu driven versions of R are available. The most notable of these is R Commander</a:t>
            </a:r>
          </a:p>
          <a:p>
            <a:pPr marL="0" lvl="0" indent="0">
              <a:buNone/>
            </a:pPr>
            <a:endParaRPr/>
          </a:p>
          <a:p>
            <a:pPr marL="0" lvl="0" indent="0">
              <a:buNone/>
            </a:pPr>
            <a:r>
              <a:t>Note that this link is currently broken.</a:t>
            </a:r>
          </a:p>
          <a:p>
            <a:pPr marL="0" lvl="0" indent="0">
              <a:buNone/>
            </a:pPr>
            <a:endParaRPr/>
          </a:p>
          <a:p>
            <a:pPr marL="0" lvl="0" indent="0">
              <a:buNone/>
            </a:pPr>
            <a:r>
              <a:t>Image source: McMaster University</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RStudio is an integrated development environment for R, founded somewhere around 2009 to 2011.in 2009. The company that produces RStudio offers both free and commercial versions. They also employ many of the people listed below who have made major contributions to R.</a:t>
            </a:r>
          </a:p>
          <a:p>
            <a:pPr marL="0" lvl="0" indent="0">
              <a:buNone/>
            </a:pPr>
            <a:endParaRPr/>
          </a:p>
          <a:p>
            <a:pPr marL="0" lvl="0" indent="0">
              <a:buNone/>
            </a:pPr>
            <a:r>
              <a:t>Image source: R Studio (renamed in 2023 to Posit)</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RMarkdown is an extension of Markdown syntax. It provides a simple way to denote special formats of text (italics, bold, headings, links, images, bulleted list) and integrate it with code from R, Python, and other software. RMarkdown uses Pandoc, a program that produces output in a variety of formats: html, Latex, Microsoft Word, Microsoft PowerPoint, PDF, and others.</a:t>
            </a:r>
          </a:p>
          <a:p>
            <a:pPr marL="0" lvl="0" indent="0">
              <a:buNone/>
            </a:pPr>
            <a:endParaRPr/>
          </a:p>
          <a:p>
            <a:pPr marL="0" lvl="0" indent="0">
              <a:buNone/>
            </a:pPr>
            <a:r>
              <a:t>Image source: RStudio</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Frank Harrell has produced a lot of advanced statistical models for R. This includes some extremely useful spline tools. His book, Regression Modeling Strategies, a classic text, uses R code throughout.</a:t>
            </a:r>
          </a:p>
          <a:p>
            <a:pPr marL="0" lvl="0" indent="0">
              <a:buNone/>
            </a:pPr>
            <a:endParaRPr/>
          </a:p>
          <a:p>
            <a:pPr marL="0" lvl="0" indent="0">
              <a:buNone/>
            </a:pPr>
            <a:r>
              <a:t>Image source: R-bloggers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primary author of the S language was John Chambers. Often he gets sole credit, there were two other major contributors.</a:t>
            </a:r>
          </a:p>
          <a:p>
            <a:pPr marL="0" lvl="0" indent="0">
              <a:buNone/>
            </a:pPr>
            <a:endParaRPr/>
          </a:p>
          <a:p>
            <a:pPr marL="0" lvl="0" indent="0">
              <a:buNone/>
            </a:pPr>
            <a:r>
              <a:t>Image source: AT&amp;T</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Hadley Wickham has written or co-written a large number of libraries in R that have refashioned R into almost a completely new programming language. He was hired by RStudio in 2012 and has been a driving force behind almost all of the development in that company.</a:t>
            </a:r>
          </a:p>
          <a:p>
            <a:pPr marL="0" lvl="0" indent="0">
              <a:buNone/>
            </a:pPr>
            <a:endParaRPr/>
          </a:p>
          <a:p>
            <a:pPr marL="0" lvl="0" indent="0">
              <a:buNone/>
            </a:pPr>
            <a:r>
              <a:t>Image source: Data Science, College of Science, University of Notre Dame</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Originally, these packages were referred to collectively as the “Hadleyverse.” But Hadley Wickham discouraged that in favor of the name “tidyverse.”</a:t>
            </a:r>
          </a:p>
          <a:p>
            <a:pPr marL="0" lvl="0" indent="0">
              <a:buNone/>
            </a:pPr>
            <a:endParaRPr/>
          </a:p>
          <a:p>
            <a:pPr marL="0" lvl="0" indent="0">
              <a:buNone/>
            </a:pPr>
            <a:r>
              <a:t>The tidyverse package is a collection of several different packages which provide enhancements to the R programming language. These libraries share a common programming philosophy. There are several dozen libraries in total, but only a core set of libraries are loaded with the library(tidyverse) function. Other tidyverse packages must be loaded separately.</a:t>
            </a:r>
          </a:p>
          <a:p>
            <a:pPr marL="0" lvl="0" indent="0">
              <a:buNone/>
            </a:pPr>
            <a:endParaRPr/>
          </a:p>
          <a:p>
            <a:pPr marL="0" lvl="0" indent="0">
              <a:buNone/>
            </a:pPr>
            <a:r>
              <a:t>The tidyverse is a collection of packages for the R programming language developed by Hadley Wickham and others. I single out Hadley Wickham because he has been a major force behind the programming philosophy of the tidyverse and the lead author for many of the most important packages in the tidyverse.</a:t>
            </a:r>
          </a:p>
          <a:p>
            <a:pPr marL="0" lvl="0" indent="0">
              <a:buNone/>
            </a:pPr>
            <a:endParaRPr/>
          </a:p>
          <a:p>
            <a:pPr marL="0" lvl="0" indent="0">
              <a:buNone/>
            </a:pPr>
            <a:r>
              <a:t>The tidyverse packages embrace some guiding principles described in the tidyverse manifesto. The packages in the tidyverse encourage the use of tidy data. Tidy data is related to the database concept of normalization, though it is described from a statistical perspective (which means that an idiot like me can still understand it). The general concepts behind tidy data are described in a vignette and in a 2014 publication in the Journal of Statistical Software. The tidyverse research team has published a detailed guides on coding practices and program style that are consistent with their principles.</a:t>
            </a:r>
          </a:p>
          <a:p>
            <a:pPr marL="0" lvl="0" indent="0">
              <a:buNone/>
            </a:pPr>
            <a:endParaRPr/>
          </a:p>
          <a:p>
            <a:pPr marL="0" lvl="0" indent="0">
              <a:buNone/>
            </a:pPr>
            <a:r>
              <a:t>Here are some of the libraries in core set of libraries.</a:t>
            </a:r>
          </a:p>
          <a:p>
            <a:pPr marL="0" lvl="0" indent="0">
              <a:buNone/>
            </a:pPr>
            <a:endParaRPr/>
          </a:p>
          <a:p>
            <a:pPr marL="0" lvl="0" indent="0">
              <a:buNone/>
            </a:pPr>
            <a: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dplyr provides a set of functions for data manipulation.</a:t>
            </a:r>
          </a:p>
          <a:p>
            <a:pPr marL="0" lvl="0" indent="0">
              <a:buNone/>
            </a:pPr>
            <a:endParaRPr/>
          </a:p>
          <a:p>
            <a:pPr marL="0" lvl="0" indent="0">
              <a:buNone/>
            </a:pPr>
            <a: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While R has some excellent graphics capabilities built in, they are somewhat difficult to use. The ggplot2 library simplifies the process of graphing by separating the parts of a graph into different layers. It is based on a conceptual framework developed by Leland Wilkinson in his book, The Grammar of Graphics.</a:t>
            </a:r>
          </a:p>
          <a:p>
            <a:pPr marL="0" lvl="0" indent="0">
              <a:buNone/>
            </a:pPr>
            <a:endParaRPr/>
          </a:p>
          <a:p>
            <a:pPr marL="0" lvl="0" indent="0">
              <a:buNone/>
            </a:pPr>
            <a: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magrittr provides a pipe operator. The concept of the pipe was developed first in Unix systems almost 50 years ago. The pipe operator (percent-greater than-percent) takes input from the left side of the operator and feeds it to a function listed on the right side of the operator. Pipes can be chained together. They make your code simpler and more readable.</a:t>
            </a:r>
          </a:p>
          <a:p>
            <a:pPr marL="0" lvl="0" indent="0">
              <a:buNone/>
            </a:pPr>
            <a:endParaRPr/>
          </a:p>
          <a:p>
            <a:pPr marL="0" lvl="0" indent="0">
              <a:buNone/>
            </a:pPr>
            <a:r>
              <a:t>We may or may not cover pipes in this class.</a:t>
            </a:r>
          </a:p>
          <a:p>
            <a:pPr marL="0" lvl="0" indent="0">
              <a:buNone/>
            </a:pPr>
            <a:endParaRPr/>
          </a:p>
          <a:p>
            <a:pPr marL="0" lvl="0" indent="0">
              <a:buNone/>
            </a:pPr>
            <a: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While R has many functions for reading text data, they are slow for very large files. The readr library reads text files much faster, offers some enhancements, and provides a simpler syntax.</a:t>
            </a:r>
          </a:p>
          <a:p>
            <a:pPr marL="0" lvl="0" indent="0">
              <a:buNone/>
            </a:pPr>
            <a:endParaRPr/>
          </a:p>
          <a:p>
            <a:pPr marL="0" lvl="0" indent="0">
              <a:buNone/>
            </a:pPr>
            <a: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stringr simplifies the manipulation of string or text data.</a:t>
            </a:r>
          </a:p>
          <a:p>
            <a:pPr marL="0" lvl="0" indent="0">
              <a:buNone/>
            </a:pPr>
            <a:endParaRPr/>
          </a:p>
          <a:p>
            <a:pPr marL="0" lvl="0" indent="0">
              <a:buNone/>
            </a:pPr>
            <a: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R has a variety of internal storage formats: arrays, lists, matrices, and data frames. We will focus mostly on data frames in this class. The tibble package offers an internal storage format, a tibble, that is very similar to a data frame, but it offers some extra features for convenience and simplicity.</a:t>
            </a:r>
          </a:p>
          <a:p>
            <a:pPr marL="0" lvl="0" indent="0">
              <a:buNone/>
            </a:pPr>
            <a:endParaRPr/>
          </a:p>
          <a:p>
            <a:pPr marL="0" lvl="0" indent="0">
              <a:buNone/>
            </a:pPr>
            <a: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tidyr provides a series of functions that help with data manipulation, especially for longitudinal data.</a:t>
            </a:r>
          </a:p>
          <a:p>
            <a:pPr marL="0" lvl="0" indent="0">
              <a:buNone/>
            </a:pPr>
            <a:endParaRPr/>
          </a:p>
          <a:p>
            <a:pPr marL="0" lvl="0" indent="0">
              <a:buNone/>
            </a:pPr>
            <a: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Two other packages in the tidyverse core, forcats and purr, are for advanced applications.</a:t>
            </a:r>
          </a:p>
          <a:p>
            <a:pPr marL="0" lvl="0" indent="0">
              <a:buNone/>
            </a:pPr>
            <a:endParaRPr/>
          </a:p>
          <a:p>
            <a:pPr marL="0" lvl="0" indent="0">
              <a:buNone/>
            </a:pPr>
            <a:r>
              <a:t>Outside of the core package, some of the packages that I like are broom (which simplifies and standardizes the output from different data analysis functions) lubridate (which simplifies the manipulaton of dates), and readxl (which reads Microsoft Excel files). There are quite a few others.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Also involved with S, is another statistician, Richard Becker.</a:t>
            </a:r>
          </a:p>
          <a:p>
            <a:pPr marL="0" lvl="0" indent="0">
              <a:buNone/>
            </a:pPr>
            <a:endParaRPr/>
          </a:p>
          <a:p>
            <a:pPr marL="0" lvl="0" indent="0">
              <a:buNone/>
            </a:pPr>
            <a:r>
              <a:t>Image source: AT&amp;T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Another prolific contributor to R is Yihui Xie. He was an employee of Rstudio from 2013 through 2023, but was laid off as part of the transition to Posit (see below).</a:t>
            </a:r>
          </a:p>
          <a:p>
            <a:pPr marL="0" lvl="0" indent="0">
              <a:buNone/>
            </a:pPr>
            <a:endParaRPr/>
          </a:p>
          <a:p>
            <a:pPr marL="0" lvl="0" indent="0">
              <a:buNone/>
            </a:pPr>
            <a:r>
              <a:t>Image source: Yihui Xie github</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 wrote the package knitr back in 2012 that has revolutionized the field of reproducible research. knitr is an improvement on the package sweave. It takes R code, runs it and creates documents in a variety of formats using Pandoc.</a:t>
            </a:r>
          </a:p>
          <a:p>
            <a:pPr marL="0" lvl="0" indent="0">
              <a:buNone/>
            </a:pPr>
            <a:endParaRPr/>
          </a:p>
          <a:p>
            <a:pPr marL="0" lvl="0" indent="0">
              <a:buNone/>
            </a:pPr>
            <a: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 wrote also wrote a package, bookdown, that has revolutionized the book publishing world. You can now write an entire book in R with the help of this package. It has publication ready graphics, tables, and formulas. It produces the table of contents, and an index. Over a thousand books have been produced using bookdown, including the definitive guide to bookdown itself, bookdown: Authoring Books and Technical Documents with R Markdown by Yihui Xie.</a:t>
            </a:r>
          </a:p>
          <a:p>
            <a:pPr marL="0" lvl="0" indent="0">
              <a:buNone/>
            </a:pPr>
            <a:endParaRPr/>
          </a:p>
          <a:p>
            <a:pPr marL="0" lvl="0" indent="0">
              <a:buNone/>
            </a:pPr>
            <a: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There are a lot more works by Yihui Xie that are worth discussing. blogdown uses R Markdown code to create a blog site. It is based on an open source web development system called Hugo. I am currently trying to convert my website (over 1,800 pages) to blogdown.</a:t>
            </a:r>
          </a:p>
          <a:p>
            <a:pPr marL="0" lvl="0" indent="0">
              <a:buNone/>
            </a:pPr>
            <a:endParaRPr/>
          </a:p>
          <a:p>
            <a:pPr marL="0" lvl="0" indent="0">
              <a:buNone/>
            </a:pPr>
            <a:r>
              <a:t>tinytex is an attempt to develop a minimal package for producing LaTex documents. It has all the features that you need to work with R Markdown, but does not include some of the extra features found in other versions of LaTex, that needlessly (in his opinion) add to the complexity of using LaTeX as part of R Markdown.</a:t>
            </a:r>
          </a:p>
          <a:p>
            <a:pPr marL="0" lvl="0" indent="0">
              <a:buNone/>
            </a:pPr>
            <a:endParaRPr/>
          </a:p>
          <a:p>
            <a:pPr marL="0" lvl="0" indent="0">
              <a:buNone/>
            </a:pPr>
            <a:r>
              <a:t>xaringan is a presentation format using html that offers an alternative to beamer and slidy.</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In 2022, the company that produces RStudio renamed itself from RStudio to Posit. They felt that the name RStudio was focused just on R and they wanted to branch out with a broader focus to a larger community. In particular, they wanted to attract users of Python and users of Jupyter notebooks.</a:t>
            </a:r>
          </a:p>
          <a:p>
            <a:pPr marL="0" lvl="0" indent="0">
              <a:buNone/>
            </a:pPr>
            <a:endParaRPr/>
          </a:p>
          <a:p>
            <a:pPr marL="0" lvl="0" indent="0">
              <a:buNone/>
            </a:pPr>
            <a:r>
              <a:t>One major personnel shifts during the transition was the hiring of Wes McKinney, creator of the pandas package for Python. Another was the layoff of Yihui Xie, described above.</a:t>
            </a:r>
          </a:p>
          <a:p>
            <a:pPr marL="0" lvl="0" indent="0">
              <a:buNone/>
            </a:pPr>
            <a:endParaRPr/>
          </a:p>
          <a:p>
            <a:pPr marL="0" lvl="0" indent="0">
              <a:buNone/>
            </a:pPr>
            <a:r>
              <a:t>Image source: Posit blog</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One of the first packages announced by the new Posit company was Quarto. Quarto is an alternative to RMarkdown. While RMarkdown requires that you install R prior to use, Quarto does not. It is part of the broadening strategy of Posit and opens up the features of RMarkdown to those who prefer to use only Python on their systems. It also opens up the features of RMarkdown to those who prefer to use only Jupyter on their systems.</a:t>
            </a:r>
          </a:p>
          <a:p>
            <a:pPr marL="0" lvl="0" indent="0">
              <a:buNone/>
            </a:pPr>
            <a:endParaRPr/>
          </a:p>
          <a:p>
            <a:pPr marL="0" lvl="0" indent="0">
              <a:buNone/>
            </a:pPr>
            <a:r>
              <a:t>Posit will continue to maintain RMarkdown for the forseeable future. New features, however, will be added to Quarto and only ported over to RMarkdown if it can be done easily. So you should adopt Quarto if you want to be on the cutting edge. Any files written using RMarkdown will work with Quarto, so the transition, if you are a seasoned user of RMarkdown is easy. The reverse is not necessarily true. There are a few features in Quarto (not too many, at least in 2024) that will not work with RMarkdown.</a:t>
            </a:r>
          </a:p>
          <a:p>
            <a:pPr marL="0" lvl="0" indent="0">
              <a:buNone/>
            </a:pPr>
            <a:endParaRPr/>
          </a:p>
          <a:p>
            <a:pPr marL="0" lvl="0" indent="0">
              <a:buNone/>
            </a:pPr>
            <a: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 new integrated development environment, Positron, is currently (2004) in the beta testing phase. It is intended as an eventual replacement for RStudio, but I would not recommend making the transition to Positron just yet.</a:t>
            </a:r>
          </a:p>
          <a:p>
            <a:pPr marL="0" lvl="0" indent="0">
              <a:buNone/>
            </a:pPr>
            <a:endParaRPr/>
          </a:p>
          <a:p>
            <a:pPr marL="0" lvl="0" indent="0">
              <a:buNone/>
            </a:pPr>
            <a:r>
              <a:t>Positron is another part of the broadening strategy of Posit. While it allows you to run Python code, RMarkdown is built on a foundation of R. Positron, based on CODE OSS, uses the same basic integrated development environment as Microsoft Visual Studio. You can use it on a machine that only has Python installed or a machine that only has R installed. Don’t try it on a machine that has neither installed, at least not yet. A big advantage of decoupling from R is that Positron will not crash when R (or Python) crashes. it also allows you to use extensions developed for Microsoft Visual Studio.</a:t>
            </a:r>
          </a:p>
          <a:p>
            <a:pPr marL="0" lvl="0" indent="0">
              <a:buNone/>
            </a:pPr>
            <a:endParaRPr/>
          </a:p>
          <a:p>
            <a:pPr marL="0" lvl="0" indent="0">
              <a:buNone/>
            </a:pPr>
            <a:r>
              <a:t>Image source: posit-dev github</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Revolutions Analytic blog posted a nice summary of a John Chambers talk on the history of S at the Use R! 2014 conference</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That article has links to the slides (PDF format) of a 2006 talk (again on the history of S) by John Chambers.</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as well as a video interview of John Chambers by Trevor Hastie.</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 third author was Allan Wilks.</a:t>
            </a:r>
          </a:p>
          <a:p>
            <a:pPr marL="0" lvl="0" indent="0">
              <a:buNone/>
            </a:pPr>
            <a:endParaRPr/>
          </a:p>
          <a:p>
            <a:pPr marL="0" lvl="0" indent="0">
              <a:buNone/>
            </a:pPr>
            <a:r>
              <a:t>Image source: AT&amp;T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and a 1998 paper (PDF format) by Ross Ihaka on the past (!) and future of R presented at the Interface conference.</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Richard Beckman. A Brief History of S. Available in pdf format</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David Smith, 20 years of R, presented at DC satRdays. Available as a YouTube video</a:t>
            </a:r>
          </a:p>
          <a:p>
            <a:pPr marL="0" lvl="0" indent="0">
              <a:buNone/>
            </a:pPr>
            <a:endParaRPr/>
          </a:p>
          <a:p>
            <a:pPr marL="0" lvl="0" indent="0">
              <a:buNone/>
            </a:pPr>
            <a:r>
              <a:t>You can find an earlier version of this page on my blog.</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All three statisticians worked at Bell Labs. Bell Labs was a research division of AT&amp;T (affectionately known as Ma Bell), back when Ma Bell held a monopoly over telephone service.</a:t>
            </a:r>
          </a:p>
          <a:p>
            <a:pPr marL="0" lvl="0" indent="0">
              <a:buNone/>
            </a:pPr>
            <a:endParaRPr/>
          </a:p>
          <a:p>
            <a:pPr marL="0" lvl="0" indent="0">
              <a:buNone/>
            </a:pPr>
            <a:r>
              <a:t>Image source: Wikipedia</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author of S, John Chambers, was a statistician at Bell Laboratories wrote several versions in the 1970s through the 1990s. This packages was intended for internal research use, but the code was freely available to anyone who was interested.</a:t>
            </a:r>
          </a:p>
          <a:p>
            <a:pPr marL="0" lvl="0" indent="0">
              <a:buNone/>
            </a:pPr>
            <a:endParaRPr/>
          </a:p>
          <a:p>
            <a:pPr marL="0" lvl="0" indent="0">
              <a:buNone/>
            </a:pPr>
            <a:r>
              <a:t>S was an interactive programming language, which made it quite different from other statistical software systems of the times, like SAS and SPSS.</a:t>
            </a:r>
          </a:p>
          <a:p>
            <a:pPr marL="0" lvl="0" indent="0">
              <a:buNone/>
            </a:pPr>
            <a:endParaRPr/>
          </a:p>
          <a:p>
            <a:pPr marL="0" lvl="0" indent="0">
              <a:buNone/>
            </a:pPr>
            <a:r>
              <a:t>Two unique features of the S programming language were the use of functions rather than macros for extending the language and the introduction of object oriented features (classes, objects, and methods).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 commercial adaptation of S was introduced by Statistical Sciences Corporation in the 1990s and became very popular. Through various mergers and buyouts, S+ has been marketed by Mathsoft, Insightful Software, and more recently Tibco Corporation.</a:t>
            </a:r>
          </a:p>
          <a:p>
            <a:pPr marL="0" lvl="0" indent="0">
              <a:buNone/>
            </a:pPr>
            <a:endParaRPr/>
          </a:p>
          <a:p>
            <a:pPr marL="0" lvl="0" indent="0">
              <a:buNone/>
            </a:pPr>
            <a:r>
              <a:t>Image source: Amazon</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About the same time, Ross Ihaka and Robert Gentleman started an effort to produce an open source and freely distributed version of S, called R. Their publication:</a:t>
            </a:r>
          </a:p>
          <a:p>
            <a:pPr marL="0" lvl="0" indent="0">
              <a:buNone/>
            </a:pPr>
            <a:endParaRPr/>
          </a:p>
          <a:p>
            <a:pPr marL="0" lvl="0" indent="0">
              <a:buNone/>
            </a:pPr>
            <a:r>
              <a:t>Ross Ihaka and Robert Gentleman. R: A language for data analysis and graphics. Journal of Computational and Graphical Statistics, 5(3):299-314, 1996. Available in pdf format.</a:t>
            </a:r>
          </a:p>
          <a:p>
            <a:pPr marL="0" lvl="0" indent="0">
              <a:buNone/>
            </a:pPr>
            <a:endParaRPr/>
          </a:p>
          <a:p>
            <a:pPr marL="0" lvl="0" indent="0">
              <a:buNone/>
            </a:pPr>
            <a:r>
              <a:t>outlined the features of the R programming language.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first major release of R (version 1.0.0) appeared in 2000.</a:t>
            </a:r>
          </a:p>
          <a:p>
            <a:pPr marL="0" lvl="0" indent="0">
              <a:buNone/>
            </a:pPr>
            <a:endParaRPr/>
          </a:p>
          <a:p>
            <a:pPr marL="0" lvl="0" indent="0">
              <a:buNone/>
            </a:pPr>
            <a:r>
              <a:t>Note: add image source.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12/28/2024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marL="0" lvl="0" indent="0">
              <a:buNone/>
            </a:pPr>
            <a:r>
              <a:t>History of R</a:t>
            </a:r>
          </a:p>
        </p:txBody>
      </p:sp>
      <p:sp>
        <p:nvSpPr>
          <p:cNvPr id="3" name="Subtitle 2"/>
          <p:cNvSpPr>
            <a:spLocks noGrp="1"/>
          </p:cNvSpPr>
          <p:nvPr>
            <p:ph type="subTitle" idx="1"/>
          </p:nvPr>
        </p:nvSpPr>
        <p:spPr>
          <a:xfrm>
            <a:off x="1371600" y="2914650"/>
            <a:ext cx="6400800" cy="1314450"/>
          </a:xfrm>
        </p:spPr>
        <p:txBody>
          <a:bodyPr/>
          <a:lstStyle/>
          <a:p>
            <a:pPr marL="0" lvl="0" indent="0">
              <a:buNone/>
            </a:pPr>
            <a:br/>
            <a:br/>
            <a:r>
              <a:t>Steve Simon</a:t>
            </a:r>
          </a:p>
        </p:txBody>
      </p:sp>
      <p:sp>
        <p:nvSpPr>
          <p:cNvPr id="4" name="Date Placeholder 3"/>
          <p:cNvSpPr>
            <a:spLocks noGrp="1"/>
          </p:cNvSpPr>
          <p:nvPr>
            <p:ph type="dt" sz="half" idx="10"/>
          </p:nvPr>
        </p:nvSpPr>
        <p:spPr/>
        <p:txBody>
          <a:bodyPr/>
          <a:lstStyle/>
          <a:p>
            <a:pPr marL="0" lvl="0" indent="0">
              <a:buNone/>
            </a:pPr>
            <a:r>
              <a:t>2014-05-30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Beginnings of R (2/2)</a:t>
            </a:r>
          </a:p>
        </p:txBody>
      </p:sp>
      <p:pic>
        <p:nvPicPr>
          <p:cNvPr id="3" name="Picture 1" descr="fig:  http://www.pmean.com/new-images/14/history-of-r-cd.png"/>
          <p:cNvPicPr>
            <a:picLocks noGrp="1" noChangeAspect="1"/>
          </p:cNvPicPr>
          <p:nvPr/>
        </p:nvPicPr>
        <p:blipFill>
          <a:blip r:embed="rId3"/>
          <a:stretch>
            <a:fillRect/>
          </a:stretch>
        </p:blipFill>
        <p:spPr bwMode="auto">
          <a:xfrm>
            <a:off x="3162300" y="1193800"/>
            <a:ext cx="28067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8. CD of release 1.0 of 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Growth in popularity</a:t>
            </a:r>
          </a:p>
        </p:txBody>
      </p:sp>
      <p:pic>
        <p:nvPicPr>
          <p:cNvPr id="3" name="Picture 1" descr="fig:  http://www.pmean.com/new-images/14/history-of-r-nytimes-2009.png"/>
          <p:cNvPicPr>
            <a:picLocks noGrp="1" noChangeAspect="1"/>
          </p:cNvPicPr>
          <p:nvPr/>
        </p:nvPicPr>
        <p:blipFill>
          <a:blip r:embed="rId3"/>
          <a:stretch>
            <a:fillRect/>
          </a:stretch>
        </p:blipFill>
        <p:spPr bwMode="auto">
          <a:xfrm>
            <a:off x="2286000" y="1193800"/>
            <a:ext cx="45720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9. Excerpt from New York Times article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 Foundation</a:t>
            </a:r>
          </a:p>
        </p:txBody>
      </p:sp>
      <p:pic>
        <p:nvPicPr>
          <p:cNvPr id="3" name="Picture 1" descr="fig:  http://www.pmean.com/new-images/14/history-of-r-foundation-page.png"/>
          <p:cNvPicPr>
            <a:picLocks noGrp="1" noChangeAspect="1"/>
          </p:cNvPicPr>
          <p:nvPr/>
        </p:nvPicPr>
        <p:blipFill>
          <a:blip r:embed="rId3"/>
          <a:stretch>
            <a:fillRect/>
          </a:stretch>
        </p:blipFill>
        <p:spPr bwMode="auto">
          <a:xfrm>
            <a:off x="1790700" y="1193800"/>
            <a:ext cx="5549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10. Excerpt from website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Revolution Analytics</a:t>
            </a:r>
          </a:p>
        </p:txBody>
      </p:sp>
      <p:pic>
        <p:nvPicPr>
          <p:cNvPr id="3" name="Picture 1" descr="fig:  http://www.pmean.com/new-images/14/history-of-r-revolution-analytics.png"/>
          <p:cNvPicPr>
            <a:picLocks noGrp="1" noChangeAspect="1"/>
          </p:cNvPicPr>
          <p:nvPr/>
        </p:nvPicPr>
        <p:blipFill>
          <a:blip r:embed="rId3"/>
          <a:stretch>
            <a:fillRect/>
          </a:stretch>
        </p:blipFill>
        <p:spPr bwMode="auto">
          <a:xfrm>
            <a:off x="2019300" y="1193800"/>
            <a:ext cx="51054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11. Excerpt from article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 packages</a:t>
            </a:r>
          </a:p>
        </p:txBody>
      </p:sp>
      <p:pic>
        <p:nvPicPr>
          <p:cNvPr id="3" name="Picture 1" descr="fig:  http://www.pmean.com/new-images/14/history-of-r-packages.png"/>
          <p:cNvPicPr>
            <a:picLocks noGrp="1" noChangeAspect="1"/>
          </p:cNvPicPr>
          <p:nvPr/>
        </p:nvPicPr>
        <p:blipFill>
          <a:blip r:embed="rId3"/>
          <a:stretch>
            <a:fillRect/>
          </a:stretch>
        </p:blipFill>
        <p:spPr bwMode="auto">
          <a:xfrm>
            <a:off x="1638300" y="1193800"/>
            <a:ext cx="58547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12. Excerpt from website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Bioconductor</a:t>
            </a:r>
          </a:p>
        </p:txBody>
      </p:sp>
      <p:pic>
        <p:nvPicPr>
          <p:cNvPr id="3" name="Picture 1" descr="fig:  http://www.pmean.com/new-images/14/history-of-r-bioconductor"/>
          <p:cNvPicPr>
            <a:picLocks noGrp="1" noChangeAspect="1"/>
          </p:cNvPicPr>
          <p:nvPr/>
        </p:nvPicPr>
        <p:blipFill>
          <a:blip r:embed="rId3"/>
          <a:stretch>
            <a:fillRect/>
          </a:stretch>
        </p:blipFill>
        <p:spPr bwMode="auto">
          <a:xfrm>
            <a:off x="3327400" y="1193800"/>
            <a:ext cx="24892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13. Excerpt from website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BUGS</a:t>
            </a:r>
          </a:p>
        </p:txBody>
      </p:sp>
      <p:pic>
        <p:nvPicPr>
          <p:cNvPr id="3" name="Picture 1" descr="fig:  http://www.pmean.com/new-images/14/history-of-r-bugs"/>
          <p:cNvPicPr>
            <a:picLocks noGrp="1" noChangeAspect="1"/>
          </p:cNvPicPr>
          <p:nvPr/>
        </p:nvPicPr>
        <p:blipFill>
          <a:blip r:embed="rId3"/>
          <a:stretch>
            <a:fillRect/>
          </a:stretch>
        </p:blipFill>
        <p:spPr bwMode="auto">
          <a:xfrm>
            <a:off x="2971800" y="1193800"/>
            <a:ext cx="32004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14. Excerpt from website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Menu driven version of R</a:t>
            </a:r>
          </a:p>
        </p:txBody>
      </p:sp>
      <p:pic>
        <p:nvPicPr>
          <p:cNvPr id="3" name="Picture 1" descr="fig:  http://www.pmean.com/new-images/14/history-of-r-rcommander.png"/>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15. Excerpt from website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RStudio</a:t>
            </a:r>
          </a:p>
        </p:txBody>
      </p:sp>
      <p:pic>
        <p:nvPicPr>
          <p:cNvPr id="3" name="Picture 1" descr="fig:  http://www.pmean.com/new-images/14/history-of-r-rstudio.png"/>
          <p:cNvPicPr>
            <a:picLocks noGrp="1" noChangeAspect="1"/>
          </p:cNvPicPr>
          <p:nvPr/>
        </p:nvPicPr>
        <p:blipFill>
          <a:blip r:embed="rId3"/>
          <a:stretch>
            <a:fillRect/>
          </a:stretch>
        </p:blipFill>
        <p:spPr bwMode="auto">
          <a:xfrm>
            <a:off x="1803400" y="1193800"/>
            <a:ext cx="55372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16. Excerpt from website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RMarkdown</a:t>
            </a:r>
          </a:p>
        </p:txBody>
      </p:sp>
      <p:pic>
        <p:nvPicPr>
          <p:cNvPr id="3" name="Picture 1" descr="fig:  http://www.pmean.com/new-images/14/rmarkdown.png"/>
          <p:cNvPicPr>
            <a:picLocks noGrp="1" noChangeAspect="1"/>
          </p:cNvPicPr>
          <p:nvPr/>
        </p:nvPicPr>
        <p:blipFill>
          <a:blip r:embed="rId3"/>
          <a:stretch>
            <a:fillRect/>
          </a:stretch>
        </p:blipFill>
        <p:spPr bwMode="auto">
          <a:xfrm>
            <a:off x="2095500" y="1193800"/>
            <a:ext cx="49530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17. Excerpt from website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 sprouted from S</a:t>
            </a:r>
          </a:p>
        </p:txBody>
      </p:sp>
      <p:pic>
        <p:nvPicPr>
          <p:cNvPr id="3" name="Picture 1" descr="fig:  http://www.pmean.com/new-images/14/history-of-r-book-cover-1988.jpg"/>
          <p:cNvPicPr>
            <a:picLocks noGrp="1" noChangeAspect="1"/>
          </p:cNvPicPr>
          <p:nvPr/>
        </p:nvPicPr>
        <p:blipFill>
          <a:blip r:embed="rId3"/>
          <a:stretch>
            <a:fillRect/>
          </a:stretch>
        </p:blipFill>
        <p:spPr bwMode="auto">
          <a:xfrm>
            <a:off x="3619500" y="1193800"/>
            <a:ext cx="19177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1. Book cover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Recent major contributions: Frank Harrell</a:t>
            </a:r>
          </a:p>
        </p:txBody>
      </p:sp>
      <p:pic>
        <p:nvPicPr>
          <p:cNvPr id="3" name="Picture 1" descr="fig:  http://www.pmean.com/new-images/14/history-of-r-harrell.png"/>
          <p:cNvPicPr>
            <a:picLocks noGrp="1" noChangeAspect="1"/>
          </p:cNvPicPr>
          <p:nvPr/>
        </p:nvPicPr>
        <p:blipFill>
          <a:blip r:embed="rId3"/>
          <a:stretch>
            <a:fillRect/>
          </a:stretch>
        </p:blipFill>
        <p:spPr bwMode="auto">
          <a:xfrm>
            <a:off x="2374900" y="1193800"/>
            <a:ext cx="43942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18. Title slide from Frank Harrell talk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Recent major contributions: Hadley Wickham</a:t>
            </a:r>
          </a:p>
        </p:txBody>
      </p:sp>
      <p:pic>
        <p:nvPicPr>
          <p:cNvPr id="3" name="Picture 1" descr="fig:  http://www.pmean.com/new-images/14/history-of-r-wickham.png"/>
          <p:cNvPicPr>
            <a:picLocks noGrp="1" noChangeAspect="1"/>
          </p:cNvPicPr>
          <p:nvPr/>
        </p:nvPicPr>
        <p:blipFill>
          <a:blip r:embed="rId3"/>
          <a:stretch>
            <a:fillRect/>
          </a:stretch>
        </p:blipFill>
        <p:spPr bwMode="auto">
          <a:xfrm>
            <a:off x="965200" y="1193800"/>
            <a:ext cx="72136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19. Title slide from presentation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tidyverse library</a:t>
            </a:r>
          </a:p>
        </p:txBody>
      </p:sp>
      <p:pic>
        <p:nvPicPr>
          <p:cNvPr id="3" name="Picture 1" descr="fig:  http://www.pmean.com/new-images/14/tidyverse.png"/>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20. Hex sticker for tidyverse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dplyr</a:t>
            </a:r>
          </a:p>
        </p:txBody>
      </p:sp>
      <p:pic>
        <p:nvPicPr>
          <p:cNvPr id="3" name="Picture 1" descr="fig:  http://www.pmean.com/new-images/14/dplyr.png"/>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21. Hex sticker for dplyr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ggplot2</a:t>
            </a:r>
          </a:p>
        </p:txBody>
      </p:sp>
      <p:pic>
        <p:nvPicPr>
          <p:cNvPr id="3" name="Picture 1" descr="fig:  http://www.pmean.com/new-images/14/ggplot2.png"/>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22. Hex sticker for ggplot2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magrittr</a:t>
            </a:r>
          </a:p>
        </p:txBody>
      </p:sp>
      <p:pic>
        <p:nvPicPr>
          <p:cNvPr id="3" name="Picture 1" descr="fig:  http://www.pmean.com/new-images/14/pipe.png"/>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23. Hex sticker for magrittr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readr</a:t>
            </a:r>
          </a:p>
        </p:txBody>
      </p:sp>
      <p:pic>
        <p:nvPicPr>
          <p:cNvPr id="3" name="Picture 1" descr="fig:  http://www.pmean.com/new-images/14/readr.png"/>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24. Hex sticker for readr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stringr</a:t>
            </a:r>
          </a:p>
        </p:txBody>
      </p:sp>
      <p:pic>
        <p:nvPicPr>
          <p:cNvPr id="3" name="Picture 1" descr="fig:  http://www.pmean.com/new-images/14/stringr.png"/>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25. Hex sticker for stingr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tibble</a:t>
            </a:r>
          </a:p>
        </p:txBody>
      </p:sp>
      <p:pic>
        <p:nvPicPr>
          <p:cNvPr id="3" name="Picture 1" descr="fig:  http://www.pmean.com/new-images/14/tibble.png"/>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26. Hex sticker for tibble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tidyr</a:t>
            </a:r>
          </a:p>
        </p:txBody>
      </p:sp>
      <p:pic>
        <p:nvPicPr>
          <p:cNvPr id="3" name="Picture 1" descr="fig:  http://www.pmean.com/new-images/14/tidyr.png"/>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27. Hex sticker for tidyr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John Chambers</a:t>
            </a:r>
          </a:p>
        </p:txBody>
      </p:sp>
      <p:pic>
        <p:nvPicPr>
          <p:cNvPr id="3" name="Picture 1" descr="fig:  http://www.pmean.com/new-image/14/history-of-r-chambers-pic.jpg"/>
          <p:cNvPicPr>
            <a:picLocks noGrp="1" noChangeAspect="1"/>
          </p:cNvPicPr>
          <p:nvPr/>
        </p:nvPicPr>
        <p:blipFill>
          <a:blip r:embed="rId3"/>
          <a:stretch>
            <a:fillRect/>
          </a:stretch>
        </p:blipFill>
        <p:spPr bwMode="auto">
          <a:xfrm>
            <a:off x="3048000" y="1193800"/>
            <a:ext cx="30353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2. Photo of John Chambers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Other packages in the tidyverse</a:t>
            </a:r>
          </a:p>
        </p:txBody>
      </p:sp>
      <p:sp>
        <p:nvSpPr>
          <p:cNvPr id="3" name="Content Placeholder 2"/>
          <p:cNvSpPr>
            <a:spLocks noGrp="1"/>
          </p:cNvSpPr>
          <p:nvPr>
            <p:ph idx="1"/>
          </p:nvPr>
        </p:nvSpPr>
        <p:spPr/>
        <p:txBody>
          <a:bodyPr/>
          <a:lstStyle/>
          <a:p>
            <a:pPr lvl="0"/>
            <a:r>
              <a:t>In the core package</a:t>
            </a:r>
          </a:p>
          <a:p>
            <a:pPr lvl="1"/>
            <a:r>
              <a:t>forcats</a:t>
            </a:r>
          </a:p>
          <a:p>
            <a:pPr lvl="1"/>
            <a:r>
              <a:t>purr</a:t>
            </a:r>
          </a:p>
          <a:p>
            <a:pPr lvl="0"/>
            <a:r>
              <a:t>Outside the core package</a:t>
            </a:r>
          </a:p>
          <a:p>
            <a:pPr lvl="1"/>
            <a:r>
              <a:t>broom</a:t>
            </a:r>
          </a:p>
          <a:p>
            <a:pPr lvl="1"/>
            <a:r>
              <a:t>lubridate</a:t>
            </a:r>
          </a:p>
          <a:p>
            <a:pPr lvl="1"/>
            <a:r>
              <a:t>readxl</a:t>
            </a:r>
          </a:p>
          <a:p>
            <a:pPr lvl="1"/>
            <a:r>
              <a:t>many others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Recent major contributions: Yihui Xie</a:t>
            </a:r>
          </a:p>
        </p:txBody>
      </p:sp>
      <p:pic>
        <p:nvPicPr>
          <p:cNvPr id="3" name="Picture 1" descr="fig:  http://www.pmean.com/new-images/14/history-of-r-xie.png"/>
          <p:cNvPicPr>
            <a:picLocks noGrp="1" noChangeAspect="1"/>
          </p:cNvPicPr>
          <p:nvPr/>
        </p:nvPicPr>
        <p:blipFill>
          <a:blip r:embed="rId3"/>
          <a:stretch>
            <a:fillRect/>
          </a:stretch>
        </p:blipFill>
        <p:spPr bwMode="auto">
          <a:xfrm>
            <a:off x="2806700" y="1193800"/>
            <a:ext cx="35306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28. Exceprt from github site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knitr</a:t>
            </a:r>
          </a:p>
        </p:txBody>
      </p:sp>
      <p:pic>
        <p:nvPicPr>
          <p:cNvPr id="3" name="Picture 1" descr="fig:  http://www.pmean.com/new-images/14/knitr.png"/>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29. Hex sticker for knitr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bookdown</a:t>
            </a:r>
          </a:p>
        </p:txBody>
      </p:sp>
      <p:pic>
        <p:nvPicPr>
          <p:cNvPr id="3" name="Picture 1" descr="fig:  http://www.pmean.com/new-images/14/bookdown.png"/>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30. Hex sticker for bookdown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Other works by Yihui Xie</a:t>
            </a:r>
          </a:p>
        </p:txBody>
      </p:sp>
      <p:sp>
        <p:nvSpPr>
          <p:cNvPr id="3" name="Content Placeholder 2"/>
          <p:cNvSpPr>
            <a:spLocks noGrp="1"/>
          </p:cNvSpPr>
          <p:nvPr>
            <p:ph idx="1"/>
          </p:nvPr>
        </p:nvSpPr>
        <p:spPr/>
        <p:txBody>
          <a:bodyPr/>
          <a:lstStyle/>
          <a:p>
            <a:pPr lvl="0"/>
            <a:r>
              <a:t>blogdown</a:t>
            </a:r>
          </a:p>
          <a:p>
            <a:pPr lvl="0"/>
            <a:r>
              <a:t>tinytex</a:t>
            </a:r>
          </a:p>
          <a:p>
            <a:pPr lvl="0"/>
            <a:r>
              <a:t>xaringan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RStudio renamed as Posit</a:t>
            </a:r>
          </a:p>
        </p:txBody>
      </p:sp>
      <p:pic>
        <p:nvPicPr>
          <p:cNvPr id="3" name="Picture 1" descr="fig:  http://www.pmean.com/new-images/14/posit.png"/>
          <p:cNvPicPr>
            <a:picLocks noGrp="1" noChangeAspect="1"/>
          </p:cNvPicPr>
          <p:nvPr/>
        </p:nvPicPr>
        <p:blipFill>
          <a:blip r:embed="rId3"/>
          <a:stretch>
            <a:fillRect/>
          </a:stretch>
        </p:blipFill>
        <p:spPr bwMode="auto">
          <a:xfrm>
            <a:off x="2768600" y="1193800"/>
            <a:ext cx="35941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31. Excerpt from Posit blog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Quarto</a:t>
            </a:r>
          </a:p>
        </p:txBody>
      </p:sp>
      <p:pic>
        <p:nvPicPr>
          <p:cNvPr id="3" name="Picture 1" descr="fig:  http://www.pmean.com/new-images/14/quarto.png"/>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32. Hex sticker for Quarto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Positron</a:t>
            </a:r>
          </a:p>
        </p:txBody>
      </p:sp>
      <p:pic>
        <p:nvPicPr>
          <p:cNvPr id="3" name="Picture 1" descr="fig:  http://www.pmean.com/new-images/14/positron.png"/>
          <p:cNvPicPr>
            <a:picLocks noGrp="1" noChangeAspect="1"/>
          </p:cNvPicPr>
          <p:nvPr/>
        </p:nvPicPr>
        <p:blipFill>
          <a:blip r:embed="rId3"/>
          <a:stretch>
            <a:fillRect/>
          </a:stretch>
        </p:blipFill>
        <p:spPr bwMode="auto">
          <a:xfrm>
            <a:off x="1879600" y="1193800"/>
            <a:ext cx="53975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33. Excerpt from README file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If you want to learn more: Rickert 2014</a:t>
            </a:r>
          </a:p>
        </p:txBody>
      </p:sp>
      <p:pic>
        <p:nvPicPr>
          <p:cNvPr id="3" name="Picture 1" descr="fig:  http://www.pmean.com/new-images/14/history-of-r-rickert-blog.png"/>
          <p:cNvPicPr>
            <a:picLocks noGrp="1" noChangeAspect="1"/>
          </p:cNvPicPr>
          <p:nvPr/>
        </p:nvPicPr>
        <p:blipFill>
          <a:blip r:embed="rId3"/>
          <a:stretch>
            <a:fillRect/>
          </a:stretch>
        </p:blipFill>
        <p:spPr bwMode="auto">
          <a:xfrm>
            <a:off x="2527300" y="1193800"/>
            <a:ext cx="40894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34. Excerpt from blog post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If you want to learn more: Chambers 2006</a:t>
            </a:r>
          </a:p>
        </p:txBody>
      </p:sp>
      <p:pic>
        <p:nvPicPr>
          <p:cNvPr id="3" name="Picture 1" descr="fig:  http://www.pmean.com/new-images/14/history-of-r-chambers-2006.png"/>
          <p:cNvPicPr>
            <a:picLocks noGrp="1" noChangeAspect="1"/>
          </p:cNvPicPr>
          <p:nvPr/>
        </p:nvPicPr>
        <p:blipFill>
          <a:blip r:embed="rId3"/>
          <a:stretch>
            <a:fillRect/>
          </a:stretch>
        </p:blipFill>
        <p:spPr bwMode="auto">
          <a:xfrm>
            <a:off x="2578100" y="1193800"/>
            <a:ext cx="39751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35. Title slide from presentation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Richard Becker</a:t>
            </a:r>
          </a:p>
        </p:txBody>
      </p:sp>
      <p:pic>
        <p:nvPicPr>
          <p:cNvPr id="3" name="Picture 1" descr="fig:  http://www.pmean.com/new-images/14/history-of-r-becker-pic.jpg"/>
          <p:cNvPicPr>
            <a:picLocks noGrp="1" noChangeAspect="1"/>
          </p:cNvPicPr>
          <p:nvPr/>
        </p:nvPicPr>
        <p:blipFill>
          <a:blip r:embed="rId3"/>
          <a:stretch>
            <a:fillRect/>
          </a:stretch>
        </p:blipFill>
        <p:spPr bwMode="auto">
          <a:xfrm>
            <a:off x="3594100" y="1193800"/>
            <a:ext cx="19558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 Photo of Richard Becker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If you want to learn more: Hastie 2014</a:t>
            </a:r>
          </a:p>
        </p:txBody>
      </p:sp>
      <p:pic>
        <p:nvPicPr>
          <p:cNvPr id="3" name="Picture 1" descr="fig:  http://www.pmean.com/new-images/14/history-of-r-hastie-interview.png"/>
          <p:cNvPicPr>
            <a:picLocks noGrp="1" noChangeAspect="1"/>
          </p:cNvPicPr>
          <p:nvPr/>
        </p:nvPicPr>
        <p:blipFill>
          <a:blip r:embed="rId3"/>
          <a:stretch>
            <a:fillRect/>
          </a:stretch>
        </p:blipFill>
        <p:spPr bwMode="auto">
          <a:xfrm>
            <a:off x="2870200" y="1193800"/>
            <a:ext cx="34036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36. Excerpt from blog post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If you want to learn more: Ihaka 1998</a:t>
            </a:r>
          </a:p>
        </p:txBody>
      </p:sp>
      <p:pic>
        <p:nvPicPr>
          <p:cNvPr id="3" name="Picture 1" descr="fig:  http://www.pmean.com/new-images/14/history-of-r-ihaka-1998.png"/>
          <p:cNvPicPr>
            <a:picLocks noGrp="1" noChangeAspect="1"/>
          </p:cNvPicPr>
          <p:nvPr/>
        </p:nvPicPr>
        <p:blipFill>
          <a:blip r:embed="rId3"/>
          <a:stretch>
            <a:fillRect/>
          </a:stretch>
        </p:blipFill>
        <p:spPr bwMode="auto">
          <a:xfrm>
            <a:off x="2628900" y="1193800"/>
            <a:ext cx="38862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37. Excerpt from research paper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If you want to learn more: Becker (no date)</a:t>
            </a:r>
          </a:p>
        </p:txBody>
      </p:sp>
      <p:pic>
        <p:nvPicPr>
          <p:cNvPr id="3" name="Picture 1" descr="fig:  http://www.pmean.com/new-images/14/history-of-r-becker.png"/>
          <p:cNvPicPr>
            <a:picLocks noGrp="1" noChangeAspect="1"/>
          </p:cNvPicPr>
          <p:nvPr/>
        </p:nvPicPr>
        <p:blipFill>
          <a:blip r:embed="rId3"/>
          <a:stretch>
            <a:fillRect/>
          </a:stretch>
        </p:blipFill>
        <p:spPr bwMode="auto">
          <a:xfrm>
            <a:off x="1841500" y="1193800"/>
            <a:ext cx="54610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38. Excerpt from paper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If you want to learn more: Smith 2020</a:t>
            </a:r>
          </a:p>
        </p:txBody>
      </p:sp>
      <p:pic>
        <p:nvPicPr>
          <p:cNvPr id="3" name="Picture 1" descr="fig:  http://www.pmean.com/new-images/14/history-of-r-smith-video.png"/>
          <p:cNvPicPr>
            <a:picLocks noGrp="1" noChangeAspect="1"/>
          </p:cNvPicPr>
          <p:nvPr/>
        </p:nvPicPr>
        <p:blipFill>
          <a:blip r:embed="rId3"/>
          <a:stretch>
            <a:fillRect/>
          </a:stretch>
        </p:blipFill>
        <p:spPr bwMode="auto">
          <a:xfrm>
            <a:off x="2451100" y="1193800"/>
            <a:ext cx="42418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39. Excerpt from website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Allan Wilks</a:t>
            </a:r>
          </a:p>
        </p:txBody>
      </p:sp>
      <p:pic>
        <p:nvPicPr>
          <p:cNvPr id="3" name="Picture 1" descr="fig:  http://www.pmean.com/new-images/14/history-of-r-wilks-pic.jpg"/>
          <p:cNvPicPr>
            <a:picLocks noGrp="1" noChangeAspect="1"/>
          </p:cNvPicPr>
          <p:nvPr/>
        </p:nvPicPr>
        <p:blipFill>
          <a:blip r:embed="rId3"/>
          <a:stretch>
            <a:fillRect/>
          </a:stretch>
        </p:blipFill>
        <p:spPr bwMode="auto">
          <a:xfrm>
            <a:off x="3594100" y="1193800"/>
            <a:ext cx="19558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4. Photo of Allan Wilks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Bell Labs</a:t>
            </a:r>
          </a:p>
        </p:txBody>
      </p:sp>
      <p:pic>
        <p:nvPicPr>
          <p:cNvPr id="3" name="Picture 1" descr="fig:  http://www.pmean.com/new-images/14/history-of-r-bell-labs.png"/>
          <p:cNvPicPr>
            <a:picLocks noGrp="1" noChangeAspect="1"/>
          </p:cNvPicPr>
          <p:nvPr/>
        </p:nvPicPr>
        <p:blipFill>
          <a:blip r:embed="rId3"/>
          <a:stretch>
            <a:fillRect/>
          </a:stretch>
        </p:blipFill>
        <p:spPr bwMode="auto">
          <a:xfrm>
            <a:off x="2413000" y="1193800"/>
            <a:ext cx="43053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5. Aerial photograph of Bell Laboratories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Features of S.</a:t>
            </a:r>
          </a:p>
        </p:txBody>
      </p:sp>
      <p:sp>
        <p:nvSpPr>
          <p:cNvPr id="3" name="Content Placeholder 2"/>
          <p:cNvSpPr>
            <a:spLocks noGrp="1"/>
          </p:cNvSpPr>
          <p:nvPr>
            <p:ph idx="1"/>
          </p:nvPr>
        </p:nvSpPr>
        <p:spPr/>
        <p:txBody>
          <a:bodyPr/>
          <a:lstStyle/>
          <a:p>
            <a:pPr lvl="0"/>
            <a:r>
              <a:t>Intended for internal use.</a:t>
            </a:r>
          </a:p>
          <a:p>
            <a:pPr lvl="0"/>
            <a:r>
              <a:t>Freely available to anyone.</a:t>
            </a:r>
          </a:p>
          <a:p>
            <a:pPr lvl="0"/>
            <a:r>
              <a:t>Interactive</a:t>
            </a:r>
          </a:p>
          <a:p>
            <a:pPr lvl="0"/>
            <a:r>
              <a:t>Unique capabilities</a:t>
            </a:r>
          </a:p>
          <a:p>
            <a:pPr lvl="1"/>
            <a:r>
              <a:t>Emphasis on functions</a:t>
            </a:r>
          </a:p>
          <a:p>
            <a:pPr lvl="1"/>
            <a:r>
              <a:t>Object-oriented features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S-plus</a:t>
            </a:r>
          </a:p>
        </p:txBody>
      </p:sp>
      <p:pic>
        <p:nvPicPr>
          <p:cNvPr id="3" name="Picture 1" descr="fig:  http://www.pmean.com/new-images/14/history-of-r-book-cover-2001.jpg"/>
          <p:cNvPicPr>
            <a:picLocks noGrp="1" noChangeAspect="1"/>
          </p:cNvPicPr>
          <p:nvPr/>
        </p:nvPicPr>
        <p:blipFill>
          <a:blip r:embed="rId3"/>
          <a:stretch>
            <a:fillRect/>
          </a:stretch>
        </p:blipFill>
        <p:spPr bwMode="auto">
          <a:xfrm>
            <a:off x="3619500" y="1193800"/>
            <a:ext cx="19050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6. Venables and Ripley book cover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Beginnings of R (1/2)</a:t>
            </a:r>
          </a:p>
        </p:txBody>
      </p:sp>
      <p:pic>
        <p:nvPicPr>
          <p:cNvPr id="3" name="Picture 1" descr="fig:  http://www.pmean.com/new-images/14/history-of-r-ihaka-1996.png"/>
          <p:cNvPicPr>
            <a:picLocks noGrp="1" noChangeAspect="1"/>
          </p:cNvPicPr>
          <p:nvPr/>
        </p:nvPicPr>
        <p:blipFill>
          <a:blip r:embed="rId3"/>
          <a:stretch>
            <a:fillRect/>
          </a:stretch>
        </p:blipFill>
        <p:spPr bwMode="auto">
          <a:xfrm>
            <a:off x="1562100" y="1193800"/>
            <a:ext cx="6032500" cy="2882900"/>
          </a:xfrm>
          <a:prstGeom prst="rect">
            <a:avLst/>
          </a:prstGeom>
          <a:noFill/>
          <a:ln w="9525">
            <a:noFill/>
            <a:headEnd/>
            <a:tailEnd/>
          </a:ln>
        </p:spPr>
      </p:pic>
      <p:sp>
        <p:nvSpPr>
          <p:cNvPr id="4" name="TextBox 3"/>
          <p:cNvSpPr txBox="1"/>
          <p:nvPr/>
        </p:nvSpPr>
        <p:spPr>
          <a:xfrm>
            <a:off x="457200" y="4076700"/>
            <a:ext cx="8229600" cy="508000"/>
          </a:xfrm>
          <a:prstGeom prst="rect">
            <a:avLst/>
          </a:prstGeom>
          <a:noFill/>
        </p:spPr>
        <p:txBody>
          <a:bodyPr/>
          <a:lstStyle/>
          <a:p>
            <a:pPr marL="0" lvl="0" indent="0" algn="ctr">
              <a:buNone/>
            </a:pPr>
            <a:r>
              <a:t>Figure 7. Excerpt from research paper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3104</Words>
  <Application>Microsoft Office PowerPoint</Application>
  <PresentationFormat>On-screen Show (16:9)</PresentationFormat>
  <Paragraphs>287</Paragraphs>
  <Slides>43</Slides>
  <Notes>42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History of R</vt:lpstr>
      <vt:lpstr>R sprouted from S</vt:lpstr>
      <vt:lpstr>John Chambers</vt:lpstr>
      <vt:lpstr>Richard Becker</vt:lpstr>
      <vt:lpstr>Allan Wilks</vt:lpstr>
      <vt:lpstr>Bell Labs</vt:lpstr>
      <vt:lpstr>Features of S.</vt:lpstr>
      <vt:lpstr>S-plus</vt:lpstr>
      <vt:lpstr>Beginnings of R (1/2)</vt:lpstr>
      <vt:lpstr>Beginnings of R (2/2)</vt:lpstr>
      <vt:lpstr>Growth in popularity</vt:lpstr>
      <vt:lpstr>R Foundation</vt:lpstr>
      <vt:lpstr>Revolution Analytics</vt:lpstr>
      <vt:lpstr>R packages</vt:lpstr>
      <vt:lpstr>Bioconductor</vt:lpstr>
      <vt:lpstr>BUGS</vt:lpstr>
      <vt:lpstr>Menu driven version of R</vt:lpstr>
      <vt:lpstr>RStudio</vt:lpstr>
      <vt:lpstr>RMarkdown</vt:lpstr>
      <vt:lpstr>Recent major contributions: Frank Harrell</vt:lpstr>
      <vt:lpstr>Recent major contributions: Hadley Wickham</vt:lpstr>
      <vt:lpstr>The tidyverse library</vt:lpstr>
      <vt:lpstr>dplyr</vt:lpstr>
      <vt:lpstr>ggplot2</vt:lpstr>
      <vt:lpstr>magrittr</vt:lpstr>
      <vt:lpstr>readr</vt:lpstr>
      <vt:lpstr>stringr</vt:lpstr>
      <vt:lpstr>tibble</vt:lpstr>
      <vt:lpstr>tidyr</vt:lpstr>
      <vt:lpstr>Other packages in the tidyverse</vt:lpstr>
      <vt:lpstr>Recent major contributions: Yihui Xie</vt:lpstr>
      <vt:lpstr>knitr</vt:lpstr>
      <vt:lpstr>bookdown</vt:lpstr>
      <vt:lpstr>Other works by Yihui Xie</vt:lpstr>
      <vt:lpstr>RStudio renamed as Posit</vt:lpstr>
      <vt:lpstr>Quarto</vt:lpstr>
      <vt:lpstr>Positron</vt:lpstr>
      <vt:lpstr>If you want to learn more: Rickert 2014</vt:lpstr>
      <vt:lpstr>If you want to learn more: Chambers 2006</vt:lpstr>
      <vt:lpstr>If you want to learn more: Hastie 2014</vt:lpstr>
      <vt:lpstr>If you want to learn more: Ihaka 1998</vt:lpstr>
      <vt:lpstr>If you want to learn more: Becker (no date)</vt:lpstr>
      <vt:lpstr>If you want to learn more: Smith 2020</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R</dc:title>
  <dc:creator>Steve Simon</dc:creator>
  <cp:keywords/>
  <cp:lastModifiedBy>Stephen Simon</cp:lastModifiedBy>
  <cp:revision>1</cp:revision>
  <dcterms:created xsi:type="dcterms:W3CDTF">2024-08-19T21:09:14Z</dcterms:created>
  <dcterms:modified xsi:type="dcterms:W3CDTF">2024-12-28T15:45:49Z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ategories">
    <vt:lpwstr/>
  </property>
  <property fmtid="{D5CDD505-2E9C-101B-9397-08002B2CF9AE}" pid="3" name="date">
    <vt:lpwstr>2014-05-30</vt:lpwstr>
  </property>
  <property fmtid="{D5CDD505-2E9C-101B-9397-08002B2CF9AE}" pid="4" name="output">
    <vt:lpwstr>powerpoint_presentation</vt:lpwstr>
  </property>
  <property fmtid="{D5CDD505-2E9C-101B-9397-08002B2CF9AE}" pid="5" name="page_update">
    <vt:lpwstr>partial</vt:lpwstr>
  </property>
  <property fmtid="{D5CDD505-2E9C-101B-9397-08002B2CF9AE}" pid="6" name="source">
    <vt:lpwstr>http://blog.pmean.com/history-of-r/</vt:lpwstr>
  </property>
  <property fmtid="{D5CDD505-2E9C-101B-9397-08002B2CF9AE}" pid="7" name="tags">
    <vt:lpwstr/>
  </property>
</Properties>
</file>